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440" r:id="rId2"/>
    <p:sldId id="485" r:id="rId3"/>
    <p:sldId id="474" r:id="rId4"/>
    <p:sldId id="475" r:id="rId5"/>
    <p:sldId id="478" r:id="rId6"/>
    <p:sldId id="479" r:id="rId7"/>
    <p:sldId id="480" r:id="rId8"/>
    <p:sldId id="469" r:id="rId9"/>
    <p:sldId id="487" r:id="rId10"/>
    <p:sldId id="483" r:id="rId11"/>
    <p:sldId id="486" r:id="rId12"/>
    <p:sldId id="488" r:id="rId13"/>
    <p:sldId id="385" r:id="rId14"/>
    <p:sldId id="3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2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77993" autoAdjust="0"/>
  </p:normalViewPr>
  <p:slideViewPr>
    <p:cSldViewPr snapToGrid="0">
      <p:cViewPr>
        <p:scale>
          <a:sx n="136" d="100"/>
          <a:sy n="136" d="100"/>
        </p:scale>
        <p:origin x="1182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3C424-9AEF-4701-9EC8-5E2073D5D082}" type="datetimeFigureOut">
              <a:rPr lang="en-AU" smtClean="0"/>
              <a:t>4/11/2025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6EFE1-5110-48CC-A363-EB2B8DE5E6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6642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86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9165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EC0EE-29DB-F087-5296-6212E840C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C9314-DDCF-A2BD-15CF-D3293C865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E4FB62-0769-5397-FE4E-909F3CC78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6FB59-866C-BB34-97D1-398A827C2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58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980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285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11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927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257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666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35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6EFE1-5110-48CC-A363-EB2B8DE5E6C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0888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5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5DC87-8156-E5C8-66AC-7A0B48739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59F0C-89D7-4F45-FBC4-2C72EAAA6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3439A-177E-46EC-8D82-313FAFD3C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4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11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9889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4915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889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78592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83618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78592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2318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7345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2319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1021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6048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01022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64748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69774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64748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28474" y="3971677"/>
            <a:ext cx="1745720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833500" y="3516186"/>
            <a:ext cx="174069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28475" y="4370266"/>
            <a:ext cx="1745720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1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2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678971" y="552450"/>
            <a:ext cx="6942821" cy="57531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34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571497" y="571500"/>
            <a:ext cx="2666986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756" y="2509384"/>
            <a:ext cx="3504744" cy="94504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b="1" kern="0" spc="-60">
                <a:solidFill>
                  <a:srgbClr val="0F0F0F">
                    <a:alpha val="100000"/>
                  </a:srgbClr>
                </a:solidFill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Demo title with just two or three lines</a:t>
            </a:r>
            <a:endParaRPr lang="en-US" sz="2999" b="1">
              <a:latin typeface="Segoe UI Variable Display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756" y="3484365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8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1400" kern="0" spc="-28">
                <a:solidFill>
                  <a:schemeClr val="tx2"/>
                </a:solidFill>
                <a:latin typeface="Segoe UI Variable Display Semibold" pitchFamily="34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756" y="1637396"/>
            <a:ext cx="3504744" cy="197754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Public Preview / Q2 2025</a:t>
            </a:r>
            <a:endParaRPr lang="en-US" sz="10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E0F48-F10D-F23F-D764-4E5E986157A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71401" y="571500"/>
            <a:ext cx="6342824" cy="565785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900" b="0" i="0">
                <a:solidFill>
                  <a:schemeClr val="lt1"/>
                </a:solidFill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80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1777" y="2109640"/>
            <a:ext cx="3504744" cy="94504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999" b="0" i="0" kern="0" spc="-6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2999" b="1" i="0" u="none" strike="noStrike" kern="0" cap="none" spc="-6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6847" y="3236028"/>
            <a:ext cx="3504744" cy="201907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kern="0" spc="-28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8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0" spc="-28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8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0" spc="-28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45710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-28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271401" y="571500"/>
            <a:ext cx="6342824" cy="565785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9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56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756" y="2757967"/>
            <a:ext cx="2782357" cy="784077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100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733" y="237571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BC045678-1AA5-6212-AFB5-D8259616960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578965" y="3867150"/>
            <a:ext cx="11034069" cy="245745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4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3140" y="3993492"/>
            <a:ext cx="1745720" cy="25769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18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3140" y="4264797"/>
            <a:ext cx="1745720" cy="25769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1800" kern="0" spc="-36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49178" y="2167731"/>
            <a:ext cx="1693643" cy="1693864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66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568321" y="3116179"/>
            <a:ext cx="106742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568321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2361184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4154047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5946910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7739773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9532637" y="3060700"/>
            <a:ext cx="101587" cy="1016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Roadmap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040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4040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07437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07437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0834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0835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94231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94232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87629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87629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81026" y="3395579"/>
            <a:ext cx="1778298" cy="220134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None/>
              <a:defRPr lang="en-US" sz="1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81026" y="3627793"/>
            <a:ext cx="1778298" cy="5373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900"/>
              <a:t>Two to four </a:t>
            </a:r>
            <a:r>
              <a:rPr lang="en-US" sz="9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055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93358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66661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39964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3550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46853" y="2500269"/>
            <a:ext cx="1124586" cy="319102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800" kern="0" spc="-36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03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5052034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573486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9530582" y="1499394"/>
            <a:ext cx="2087869" cy="29083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6170179" y="4559300"/>
            <a:ext cx="5448272" cy="17272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570209" y="4559300"/>
            <a:ext cx="5448272" cy="17272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2816331" y="1499394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2816331" y="3028156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7294879" y="1499394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7294879" y="3028156"/>
            <a:ext cx="2087869" cy="137795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4333" y="1711983"/>
            <a:ext cx="1727287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333" y="2038554"/>
            <a:ext cx="1727287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98095" y="1711983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8095" y="2038554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98095" y="3209187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8095" y="3535758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8445" y="1711983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8445" y="2038553"/>
            <a:ext cx="1759180" cy="90059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53959" y="1711983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100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3959" y="2038553"/>
            <a:ext cx="1759180" cy="4584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89426" y="1711983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100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9426" y="2038553"/>
            <a:ext cx="1759180" cy="90059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53959" y="3209187"/>
            <a:ext cx="1759180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3959" y="3535758"/>
            <a:ext cx="175918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1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1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333" y="4751609"/>
            <a:ext cx="1727287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100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4333" y="5078180"/>
            <a:ext cx="507917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5560" y="4751609"/>
            <a:ext cx="1727287" cy="219869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100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5560" y="5078180"/>
            <a:ext cx="5079170" cy="65942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400"/>
              </a:lnSpc>
              <a:buFont typeface="Wingdings" pitchFamily="2" charset="2"/>
              <a:buNone/>
              <a:defRPr lang="en-US" sz="1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1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1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455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961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6034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97108" y="290076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961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6034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97108" y="2489200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961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6034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6325" y="330850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4961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4961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4961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6034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66034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6034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96325" y="4635435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96325" y="422387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96325" y="5043175"/>
            <a:ext cx="3504744" cy="577696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1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91639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571497" y="8763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614" y="550334"/>
            <a:ext cx="2598017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8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614" y="854500"/>
            <a:ext cx="2598017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3878321" y="550334"/>
            <a:ext cx="7718444" cy="5720442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9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0460" y="1700630"/>
            <a:ext cx="12192000" cy="5048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24148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3958" y="520700"/>
            <a:ext cx="5828541" cy="9144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7499"/>
              </a:lnSpc>
              <a:buNone/>
              <a:defRPr lang="en-US" sz="7499" b="1" i="0" kern="0" spc="-375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958" y="1460500"/>
            <a:ext cx="5828541" cy="9144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7499"/>
              </a:lnSpc>
              <a:buNone/>
              <a:defRPr lang="en-US" sz="7499" b="0" i="0" kern="0" spc="-375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761" y="520700"/>
            <a:ext cx="91428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0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6057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6057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1" i="0" kern="0" spc="-2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3581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581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1" i="0" kern="0" spc="-2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53416" y="3343276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3416" y="2637693"/>
            <a:ext cx="3504744" cy="653143"/>
          </a:xfrm>
          <a:prstGeom prst="rect">
            <a:avLst/>
          </a:prstGeom>
        </p:spPr>
        <p:txBody>
          <a:bodyPr/>
          <a:lstStyle>
            <a:lvl1pPr marL="0" indent="0" algn="ctr" defTabSz="457109" rtl="0" eaLnBrk="1" latinLnBrk="0" hangingPunct="1">
              <a:lnSpc>
                <a:spcPts val="5399"/>
              </a:lnSpc>
              <a:buNone/>
              <a:defRPr lang="en-US" sz="4999" b="1" i="0" kern="0" spc="-2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494300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4961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4961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961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52367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52367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2367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69774" y="2916651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69774" y="2505087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spcBef>
                <a:spcPct val="20000"/>
              </a:spcBef>
              <a:buFont typeface="Arial" pitchFamily="34" charset="0"/>
              <a:buNone/>
              <a:defRPr lang="en-US" sz="3099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9774" y="3324391"/>
            <a:ext cx="3504744" cy="918295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1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1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077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634997" y="1225550"/>
            <a:ext cx="5448272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0314" y="1151669"/>
            <a:ext cx="5322465" cy="2008601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pc="-60"/>
              <a:t>Azure AI Foundry provides a complete infrastructure for developing AI applications and agents.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86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0BD7-B230-FF35-33EF-CEE98C326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78398" y="2286000"/>
            <a:ext cx="6835204" cy="2286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5499"/>
              </a:lnSpc>
              <a:spcBef>
                <a:spcPts val="0"/>
              </a:spcBef>
              <a:buNone/>
              <a:defRPr lang="en-US" sz="4999" b="1" i="0" kern="0" spc="-6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algn="ctr">
              <a:lnSpc>
                <a:spcPts val="11000"/>
              </a:lnSpc>
              <a:spcBef>
                <a:spcPts val="0"/>
              </a:spcBef>
            </a:pPr>
            <a:r>
              <a:rPr lang="en-US" spc="-60"/>
              <a:t>A large statement </a:t>
            </a:r>
            <a:r>
              <a:rPr lang="en-US" spc="-60">
                <a:solidFill>
                  <a:schemeClr val="accent3">
                    <a:lumMod val="75000"/>
                  </a:schemeClr>
                </a:solidFill>
              </a:rPr>
              <a:t>looks great </a:t>
            </a:r>
            <a:r>
              <a:rPr lang="en-US" spc="-60"/>
              <a:t>with </a:t>
            </a:r>
            <a:br>
              <a:rPr lang="en-US" spc="-60"/>
            </a:br>
            <a:r>
              <a:rPr lang="en-US" spc="-60"/>
              <a:t>10 words or less.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20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571498" y="876300"/>
            <a:ext cx="5460971" cy="1295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938" y="852595"/>
            <a:ext cx="4860301" cy="1319105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2999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8" y="511648"/>
            <a:ext cx="4860301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400" b="0" i="0" kern="0" spc="-28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4871" y="2310354"/>
            <a:ext cx="4438368" cy="18288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200" b="0" i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24">
                <a:latin typeface="Segoe UI Variable Display Semibold" pitchFamily="34" charset="0"/>
              </a:rPr>
              <a:t>Azure AI Foundry dolor sit </a:t>
            </a:r>
            <a:r>
              <a:rPr lang="en-US" kern="0" spc="-24" err="1">
                <a:latin typeface="Segoe UI Variable Display Semibold" pitchFamily="34" charset="0"/>
              </a:rPr>
              <a:t>amet</a:t>
            </a:r>
            <a:r>
              <a:rPr lang="en-US" kern="0" spc="-24">
                <a:latin typeface="Segoe UI Variable Display Semibold" pitchFamily="34" charset="0"/>
              </a:rPr>
              <a:t>, consectetur </a:t>
            </a:r>
            <a:r>
              <a:rPr lang="en-US" kern="0" spc="-24" err="1">
                <a:latin typeface="Segoe UI Variable Display Semibold" pitchFamily="34" charset="0"/>
              </a:rPr>
              <a:t>adipiscing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elit</a:t>
            </a:r>
            <a:r>
              <a:rPr lang="en-US" kern="0" spc="-24">
                <a:latin typeface="Segoe UI Variable Display Semibold" pitchFamily="34" charset="0"/>
              </a:rPr>
              <a:t>, sed do </a:t>
            </a:r>
            <a:r>
              <a:rPr lang="en-US" kern="0" spc="-24" err="1">
                <a:latin typeface="Segoe UI Variable Display Semibold" pitchFamily="34" charset="0"/>
              </a:rPr>
              <a:t>eiusmod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tempor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incididunt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ut</a:t>
            </a:r>
            <a:r>
              <a:rPr lang="en-US" kern="0" spc="-24">
                <a:latin typeface="Segoe UI Variable Display Semibold" pitchFamily="34" charset="0"/>
              </a:rPr>
              <a:t> labore et dolore magna </a:t>
            </a:r>
            <a:r>
              <a:rPr lang="en-US" kern="0" spc="-24" err="1">
                <a:latin typeface="Segoe UI Variable Display Semibold" pitchFamily="34" charset="0"/>
              </a:rPr>
              <a:t>aliqua</a:t>
            </a:r>
            <a:r>
              <a:rPr lang="en-US" kern="0" spc="-24">
                <a:latin typeface="Segoe UI Variable Display Semibold" pitchFamily="34" charset="0"/>
              </a:rPr>
              <a:t>. Ut </a:t>
            </a:r>
            <a:r>
              <a:rPr lang="en-US" kern="0" spc="-24" err="1">
                <a:latin typeface="Segoe UI Variable Display Semibold" pitchFamily="34" charset="0"/>
              </a:rPr>
              <a:t>enim</a:t>
            </a:r>
            <a:r>
              <a:rPr lang="en-US" kern="0" spc="-24">
                <a:latin typeface="Segoe UI Variable Display Semibold" pitchFamily="34" charset="0"/>
              </a:rPr>
              <a:t> ad minim </a:t>
            </a:r>
            <a:r>
              <a:rPr lang="en-US" kern="0" spc="-24" err="1">
                <a:latin typeface="Segoe UI Variable Display Semibold" pitchFamily="34" charset="0"/>
              </a:rPr>
              <a:t>veniam</a:t>
            </a:r>
            <a:r>
              <a:rPr lang="en-US" kern="0" spc="-24">
                <a:latin typeface="Segoe UI Variable Display Semibold" pitchFamily="34" charset="0"/>
              </a:rPr>
              <a:t>, </a:t>
            </a:r>
            <a:r>
              <a:rPr lang="en-US" kern="0" spc="-24" err="1">
                <a:latin typeface="Segoe UI Variable Display Semibold" pitchFamily="34" charset="0"/>
              </a:rPr>
              <a:t>quis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nostrud</a:t>
            </a:r>
            <a:r>
              <a:rPr lang="en-US" kern="0" spc="-24">
                <a:latin typeface="Segoe UI Variable Display Semibold" pitchFamily="34" charset="0"/>
              </a:rPr>
              <a:t> exercitation </a:t>
            </a:r>
            <a:r>
              <a:rPr lang="en-US" kern="0" spc="-24" err="1">
                <a:latin typeface="Segoe UI Variable Display Semibold" pitchFamily="34" charset="0"/>
              </a:rPr>
              <a:t>ullamco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laboris</a:t>
            </a:r>
            <a:r>
              <a:rPr lang="en-US" kern="0" spc="-24">
                <a:latin typeface="Segoe UI Variable Display Semibold" pitchFamily="34" charset="0"/>
              </a:rPr>
              <a:t> nisi </a:t>
            </a:r>
            <a:r>
              <a:rPr lang="en-US" kern="0" spc="-24" err="1">
                <a:latin typeface="Segoe UI Variable Display Semibold" pitchFamily="34" charset="0"/>
              </a:rPr>
              <a:t>ut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aliquip</a:t>
            </a:r>
            <a:r>
              <a:rPr lang="en-US" kern="0" spc="-24">
                <a:latin typeface="Segoe UI Variable Display Semibold" pitchFamily="34" charset="0"/>
              </a:rPr>
              <a:t> ex </a:t>
            </a:r>
            <a:r>
              <a:rPr lang="en-US" kern="0" spc="-24" err="1">
                <a:latin typeface="Segoe UI Variable Display Semibold" pitchFamily="34" charset="0"/>
              </a:rPr>
              <a:t>ea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commodo</a:t>
            </a:r>
            <a:r>
              <a:rPr lang="en-US" kern="0" spc="-24">
                <a:latin typeface="Segoe UI Variable Display Semibold" pitchFamily="34" charset="0"/>
              </a:rPr>
              <a:t> </a:t>
            </a:r>
            <a:r>
              <a:rPr lang="en-US" kern="0" spc="-24" err="1">
                <a:latin typeface="Segoe UI Variable Display Semibold" pitchFamily="34" charset="0"/>
              </a:rPr>
              <a:t>consequat</a:t>
            </a:r>
            <a:r>
              <a:rPr lang="en-US" kern="0" spc="-24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64ED9-4A23-F6BA-880B-98C7EB258AE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59492" y="571500"/>
            <a:ext cx="5502352" cy="5715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609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8509" y="3048113"/>
            <a:ext cx="3504744" cy="64465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5399"/>
              </a:lnSpc>
              <a:buNone/>
              <a:defRPr lang="en-US" sz="4999" b="0" i="0" kern="0" spc="-6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4999" kern="0" spc="-2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4999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485" y="3048113"/>
            <a:ext cx="776584" cy="64465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5399"/>
              </a:lnSpc>
              <a:buNone/>
              <a:defRPr lang="en-US" sz="4999" b="0" i="0" kern="0" spc="-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473" y="4380707"/>
            <a:ext cx="2191258" cy="21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486" y="3039321"/>
            <a:ext cx="3504744" cy="644656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5399"/>
              </a:lnSpc>
              <a:buNone/>
              <a:defRPr lang="en-US" sz="4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4999" kern="0" spc="-2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4999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9190" y="933450"/>
            <a:ext cx="91428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10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colorf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ll on a white surface&#10;&#10;AI-generated content may be incorrect.">
            <a:extLst>
              <a:ext uri="{FF2B5EF4-FFF2-40B4-BE49-F238E27FC236}">
                <a16:creationId xmlns:a16="http://schemas.microsoft.com/office/drawing/2014/main" id="{0F111734-6761-4CFB-C4C1-2ED440ED9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6" y="429"/>
            <a:ext cx="12188888" cy="6857143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47099ED-422B-195B-39D3-C493846C7463}"/>
              </a:ext>
            </a:extLst>
          </p:cNvPr>
          <p:cNvSpPr/>
          <p:nvPr userDrawn="1"/>
        </p:nvSpPr>
        <p:spPr>
          <a:xfrm>
            <a:off x="960396" y="498843"/>
            <a:ext cx="10271144" cy="6020736"/>
          </a:xfrm>
          <a:prstGeom prst="roundRect">
            <a:avLst>
              <a:gd name="adj" fmla="val 4099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56103"/>
                </a:schemeClr>
              </a:gs>
              <a:gs pos="99000">
                <a:schemeClr val="bg2">
                  <a:lumMod val="60000"/>
                  <a:lumOff val="40000"/>
                  <a:alpha val="50407"/>
                </a:schemeClr>
              </a:gs>
            </a:gsLst>
            <a:lin ang="3000000" scaled="0"/>
          </a:gradFill>
          <a:ln>
            <a:noFill/>
          </a:ln>
          <a:effectLst>
            <a:outerShdw blurRad="165100" dist="381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673596A-66CF-D63B-AAD0-2A8EA43E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97327" y="783726"/>
            <a:ext cx="9793506" cy="5643351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8E682AB-4C51-9351-5329-2820E25A366B}"/>
              </a:ext>
            </a:extLst>
          </p:cNvPr>
          <p:cNvSpPr/>
          <p:nvPr userDrawn="1"/>
        </p:nvSpPr>
        <p:spPr>
          <a:xfrm>
            <a:off x="960428" y="489575"/>
            <a:ext cx="10271144" cy="6020736"/>
          </a:xfrm>
          <a:prstGeom prst="roundRect">
            <a:avLst>
              <a:gd name="adj" fmla="val 4099"/>
            </a:avLst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6" name="Media Placeholder 11">
            <a:extLst>
              <a:ext uri="{FF2B5EF4-FFF2-40B4-BE49-F238E27FC236}">
                <a16:creationId xmlns:a16="http://schemas.microsoft.com/office/drawing/2014/main" id="{1557052E-6C30-1A00-5CF1-71E30F79C8CA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350404" y="846083"/>
            <a:ext cx="9463333" cy="5312979"/>
          </a:xfrm>
          <a:prstGeom prst="roundRect">
            <a:avLst>
              <a:gd name="adj" fmla="val 1678"/>
            </a:avLst>
          </a:prstGeom>
          <a:noFill/>
        </p:spPr>
        <p:txBody>
          <a:bodyPr/>
          <a:lstStyle>
            <a:lvl1pPr marL="0" indent="0">
              <a:buNone/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5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571497" y="5715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571497" y="571500"/>
            <a:ext cx="2666986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54694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595235" y="1128713"/>
            <a:ext cx="11001530" cy="5182346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3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570208" y="2679701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570208" y="3544094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570208" y="4408489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6287820" y="2679701"/>
            <a:ext cx="5316330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6270179" y="3544094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6270179" y="4408489"/>
            <a:ext cx="5333972" cy="7366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4870425" y="571500"/>
            <a:ext cx="6750015" cy="279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0425" y="565151"/>
            <a:ext cx="3504744" cy="400049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6E0BB8-22F5-6289-86C1-E929C60F3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937" y="2900626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0C22135-2533-7ABF-F6AB-357B7DF7F2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0937" y="3760781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1F06BD1-1213-36A3-AAAF-D170FD7CC0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937" y="4628686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B7160B-D15F-D172-B25C-0E9EE63BBC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73571" y="2908375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4F3F99-C798-FAD5-78E1-99DA5F2A3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3571" y="3760781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51E807B-C260-B492-A3DC-AE0C3E629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3571" y="4628686"/>
            <a:ext cx="4932514" cy="294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</p:spTree>
    <p:extLst>
      <p:ext uri="{BB962C8B-B14F-4D97-AF65-F5344CB8AC3E}">
        <p14:creationId xmlns:p14="http://schemas.microsoft.com/office/powerpoint/2010/main" val="288061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48898" y="531467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90927" y="533400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1684" y="551622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0" i="0" kern="0" spc="-36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1684" y="829918"/>
            <a:ext cx="3504744" cy="3175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2200"/>
              </a:lnSpc>
              <a:buNone/>
              <a:defRPr lang="en-US" sz="1800" b="1" i="0" kern="0" spc="-36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8898" y="982880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0927" y="984812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48898" y="1437846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90927" y="1439779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8898" y="1892813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90927" y="1894745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8898" y="2347779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0927" y="2349712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8898" y="2802746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90927" y="2804678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48898" y="3257712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0927" y="3259645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48898" y="3712678"/>
            <a:ext cx="3504744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90927" y="3714611"/>
            <a:ext cx="518760" cy="406083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97" y="879475"/>
            <a:ext cx="234874" cy="21431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582" y="1068668"/>
            <a:ext cx="8592203" cy="3513381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5399"/>
              </a:lnSpc>
              <a:buNone/>
              <a:defRPr lang="en-US" sz="4999" b="0" i="0" kern="0" spc="-2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4999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6605" y="4696105"/>
            <a:ext cx="3184904" cy="227588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1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11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6605" y="4902097"/>
            <a:ext cx="3184904" cy="227588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1600"/>
              </a:lnSpc>
              <a:buFont typeface="Arial" panose="020B0604020202020204" pitchFamily="34" charset="0"/>
              <a:buNone/>
              <a:defRPr lang="en-US" sz="1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1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8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100A581-269A-EDFA-B94F-04D2F901FB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2811890" y="1866900"/>
            <a:ext cx="6568220" cy="3733215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4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570209" y="2946401"/>
            <a:ext cx="5460971" cy="2616200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6155894" y="2946401"/>
            <a:ext cx="5460971" cy="2616200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800096" y="3175000"/>
            <a:ext cx="500377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6388067" y="3175000"/>
            <a:ext cx="500377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5334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965200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768" y="3141924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2999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0768" y="3573724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6924" y="3141924"/>
            <a:ext cx="3931201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2999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6924" y="3573724"/>
            <a:ext cx="3504744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745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41901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0678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800096" y="3175000"/>
            <a:ext cx="3143234" cy="787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8254957" y="3175000"/>
            <a:ext cx="3143234" cy="121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900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80480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2999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0480" y="364043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0480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1734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2999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1734" y="364043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11734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9225" y="3154406"/>
            <a:ext cx="3069669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2999" b="0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2999" kern="0" spc="-6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2999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9225" y="3640438"/>
            <a:ext cx="3069669" cy="469900"/>
          </a:xfrm>
          <a:prstGeom prst="rect">
            <a:avLst/>
          </a:prstGeom>
        </p:spPr>
        <p:txBody>
          <a:bodyPr/>
          <a:lstStyle>
            <a:lvl1pPr marL="0" marR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0" i="0" kern="0" spc="-6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457109" rtl="0" eaLnBrk="1" fontAlgn="auto" latinLnBrk="0" hangingPunct="1">
              <a:lnSpc>
                <a:spcPts val="3399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208" y="750329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4999" b="1" i="0" kern="0" spc="-6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0208" y="1429266"/>
            <a:ext cx="3504744" cy="469900"/>
          </a:xfrm>
          <a:prstGeom prst="rect">
            <a:avLst/>
          </a:prstGeom>
        </p:spPr>
        <p:txBody>
          <a:bodyPr/>
          <a:lstStyle>
            <a:lvl1pPr marL="0" indent="0" algn="l" defTabSz="457109" rtl="0" eaLnBrk="1" latinLnBrk="0" hangingPunct="1">
              <a:lnSpc>
                <a:spcPts val="3399"/>
              </a:lnSpc>
              <a:buNone/>
              <a:defRPr lang="en-US" sz="4999" b="0" i="0" kern="0" spc="-6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8937" y="5108310"/>
            <a:ext cx="2203957" cy="276491"/>
          </a:xfrm>
          <a:prstGeom prst="rect">
            <a:avLst/>
          </a:prstGeom>
        </p:spPr>
        <p:txBody>
          <a:bodyPr anchor="b"/>
          <a:lstStyle>
            <a:lvl1pPr marL="0" indent="0" algn="l" defTabSz="457109" rtl="0" eaLnBrk="1" latinLnBrk="0" hangingPunct="1">
              <a:lnSpc>
                <a:spcPts val="1600"/>
              </a:lnSpc>
              <a:buNone/>
              <a:defRPr lang="en-US" sz="1200" b="0" i="0" kern="0" spc="-24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1200" kern="0" spc="-24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7620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50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45710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6" indent="-171416" algn="l" defTabSz="45710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01" indent="-142846" algn="l" defTabSz="45710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bm.com/~lindahl/flor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hyperlink" Target="https://www.gutenberg.org/ebooks/562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958" y="520699"/>
            <a:ext cx="7441802" cy="2100581"/>
          </a:xfrm>
        </p:spPr>
        <p:txBody>
          <a:bodyPr/>
          <a:lstStyle/>
          <a:p>
            <a:r>
              <a:rPr lang="en-US" sz="4800" dirty="0"/>
              <a:t>Modernizing a 17</a:t>
            </a:r>
            <a:r>
              <a:rPr lang="en-US" sz="4800" baseline="30000" dirty="0"/>
              <a:t>th</a:t>
            </a:r>
            <a:r>
              <a:rPr lang="en-US" sz="4800" dirty="0"/>
              <a:t> Century </a:t>
            </a:r>
            <a:br>
              <a:rPr lang="en-US" sz="4800" dirty="0"/>
            </a:br>
            <a:r>
              <a:rPr lang="en-US" sz="4800" dirty="0"/>
              <a:t>Italian-English Dictionary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405B-6F4D-ACE8-3859-843855FD8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958" y="2621280"/>
            <a:ext cx="5990954" cy="924286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200" spc="0" dirty="0"/>
              <a:t>Wayne Sebbens</a:t>
            </a:r>
            <a:br>
              <a:rPr lang="en-US" sz="2200" spc="0" dirty="0"/>
            </a:br>
            <a:r>
              <a:rPr lang="en-US" sz="2200" spc="0" dirty="0"/>
              <a:t>Software Architect @ </a:t>
            </a:r>
            <a:r>
              <a:rPr lang="en-US" sz="2200" spc="0" dirty="0" err="1"/>
              <a:t>Reapit</a:t>
            </a:r>
            <a:endParaRPr lang="en-US" sz="2200" spc="0" dirty="0"/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6751A-205F-CCA3-9612-6ACB60252B5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Vector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B0DF3-DDFC-5A47-D193-268215E7FC9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AU" dirty="0"/>
              <a:t>Vector similarity search is designed for fuzziness.</a:t>
            </a:r>
          </a:p>
          <a:p>
            <a:endParaRPr lang="en-AU" dirty="0"/>
          </a:p>
          <a:p>
            <a:r>
              <a:rPr lang="en-AU" dirty="0"/>
              <a:t>Target my embeddings on the Italian words, not the definition.</a:t>
            </a:r>
          </a:p>
          <a:p>
            <a:endParaRPr lang="en-AU" dirty="0"/>
          </a:p>
          <a:p>
            <a:r>
              <a:rPr lang="en-AU" dirty="0"/>
              <a:t>Search should allow for spelling differences.</a:t>
            </a:r>
          </a:p>
        </p:txBody>
      </p:sp>
      <p:pic>
        <p:nvPicPr>
          <p:cNvPr id="6" name="Picture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B553EAFC-8845-0681-CB02-8BCEEAFFFED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294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9C574B-7C98-2E04-20F2-CEBF67E096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67B26-6BD4-B336-ED67-2C29D174CE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Custom  embedding model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0DFACFFC-D797-146F-ADA5-604ABC8F6120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061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9BE17-F959-CFA0-18F4-AB8BBF4C4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471D1B-24F7-978F-03CE-6C40E6B2B4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63EED-7110-0B4A-E5C0-12A9E34002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Custom  embedding model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33137593-CE56-CB7F-B5AB-7867CD04203C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700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4B27D4-00A6-8FA0-794D-F197FA1337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.NET 10 and beyond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BC3B5-918F-7745-A73E-82F0364FEC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What’s next for my project?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2E338-2A84-F17E-D589-D493FD09B1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EF Core 10 Vector 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59AA84-1669-ADC3-6C13-2474C04411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4962" y="3324404"/>
            <a:ext cx="3324693" cy="16789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EF Core 10 adds vector search on embeddings in the new vector data type. Also adds hybrid search on Azure Cosmos DB for NoSQL.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9D9F6C-94A8-8756-2BE2-CB3D613AD5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2000" dirty="0"/>
              <a:t>Semantic Kernel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EDBE6D-9887-8E36-FB5B-425A7635CFB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52368" y="3324404"/>
            <a:ext cx="3324693" cy="1880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Semantic Kernel Vector Store connectors support embedding generators </a:t>
            </a:r>
            <a:r>
              <a:rPr lang="en-AU" sz="1400" dirty="0">
                <a:latin typeface="Poppins" panose="00000500000000000000" pitchFamily="2" charset="0"/>
                <a:cs typeface="Poppins" panose="00000500000000000000" pitchFamily="2" charset="0"/>
              </a:rPr>
              <a:t>—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including Microsoft.Extensions.AI. Automatically generate embeddings during both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upsert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and search operations.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1B6AAC-9EA3-B86C-7F85-F8D7A0BDC4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sz="2000" dirty="0"/>
              <a:t>More Dictionaries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F84DA0-25D0-18D4-3A9B-B6EAD1C4AA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69775" y="3324405"/>
            <a:ext cx="3324693" cy="13953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Support more languages by adding more dictionaries, such as Randle Cotgrave’s “A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Dictionarie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of the French and English Tongues”.</a:t>
            </a:r>
          </a:p>
        </p:txBody>
      </p:sp>
      <p:pic>
        <p:nvPicPr>
          <p:cNvPr id="5" name="Image 11" descr=" ">
            <a:extLst>
              <a:ext uri="{FF2B5EF4-FFF2-40B4-BE49-F238E27FC236}">
                <a16:creationId xmlns:a16="http://schemas.microsoft.com/office/drawing/2014/main" id="{58DB1461-3C8C-6AD1-88E8-061F9DD12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9702" y="2474919"/>
            <a:ext cx="230400" cy="240609"/>
          </a:xfrm>
          <a:prstGeom prst="rect">
            <a:avLst/>
          </a:prstGeom>
        </p:spPr>
      </p:pic>
      <p:pic>
        <p:nvPicPr>
          <p:cNvPr id="13" name="Image 19" descr=" ">
            <a:extLst>
              <a:ext uri="{FF2B5EF4-FFF2-40B4-BE49-F238E27FC236}">
                <a16:creationId xmlns:a16="http://schemas.microsoft.com/office/drawing/2014/main" id="{DF23D5EB-58FC-1F52-CA8F-4AEAC3BC3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48531" y="2487330"/>
            <a:ext cx="230496" cy="230400"/>
          </a:xfrm>
          <a:prstGeom prst="rect">
            <a:avLst/>
          </a:prstGeom>
        </p:spPr>
      </p:pic>
      <p:pic>
        <p:nvPicPr>
          <p:cNvPr id="16" name="Image 2" descr=" ">
            <a:extLst>
              <a:ext uri="{FF2B5EF4-FFF2-40B4-BE49-F238E27FC236}">
                <a16:creationId xmlns:a16="http://schemas.microsoft.com/office/drawing/2014/main" id="{5C5724B8-A24B-E07C-703C-5C5F7C7565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873" y="2487330"/>
            <a:ext cx="230400" cy="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7BEE4-88D4-FB77-46F5-EBC3C0437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485" y="3039320"/>
            <a:ext cx="3846327" cy="851362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Thank you!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786764-C64D-C54F-EB97-33BEF6D5944D}"/>
              </a:ext>
            </a:extLst>
          </p:cNvPr>
          <p:cNvSpPr/>
          <p:nvPr/>
        </p:nvSpPr>
        <p:spPr>
          <a:xfrm>
            <a:off x="1502369" y="3890682"/>
            <a:ext cx="1880558" cy="1846053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2F828-B170-63FD-1D88-E972D2DAADB0}"/>
              </a:ext>
            </a:extLst>
          </p:cNvPr>
          <p:cNvSpPr txBox="1"/>
          <p:nvPr/>
        </p:nvSpPr>
        <p:spPr>
          <a:xfrm>
            <a:off x="519485" y="5909095"/>
            <a:ext cx="76049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>
                <a:latin typeface="Poppins" panose="00000500000000000000" pitchFamily="2" charset="0"/>
                <a:cs typeface="Poppins" panose="00000500000000000000" pitchFamily="2" charset="0"/>
              </a:rPr>
              <a:t>https://github.com/Sebbs128/florio-dotnetconf-links</a:t>
            </a:r>
          </a:p>
        </p:txBody>
      </p:sp>
    </p:spTree>
    <p:extLst>
      <p:ext uri="{BB962C8B-B14F-4D97-AF65-F5344CB8AC3E}">
        <p14:creationId xmlns:p14="http://schemas.microsoft.com/office/powerpoint/2010/main" val="353839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-up of a drawing&#10;&#10;AI-generated content may be incorrect.">
            <a:extLst>
              <a:ext uri="{FF2B5EF4-FFF2-40B4-BE49-F238E27FC236}">
                <a16:creationId xmlns:a16="http://schemas.microsoft.com/office/drawing/2014/main" id="{36D379C0-8032-977E-FC4C-618879C98BB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3" b="18993"/>
          <a:stretch>
            <a:fillRect/>
          </a:stretch>
        </p:blipFill>
        <p:spPr/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AB3255C4-1F11-CF22-77CA-7DAB24F6A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r="166"/>
          <a:stretch/>
        </p:blipFill>
        <p:spPr>
          <a:xfrm>
            <a:off x="577776" y="571500"/>
            <a:ext cx="4236272" cy="2610972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 cap="flat" cmpd="sng" algn="ctr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  <a:prstDash val="solid"/>
            <a:miter lim="800000"/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</p:pic>
      <p:pic>
        <p:nvPicPr>
          <p:cNvPr id="9" name="Picture Placeholder 5">
            <a:extLst>
              <a:ext uri="{FF2B5EF4-FFF2-40B4-BE49-F238E27FC236}">
                <a16:creationId xmlns:a16="http://schemas.microsoft.com/office/drawing/2014/main" id="{FAD20B0C-B078-5B1D-A8C4-AF060F2FC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r="153"/>
          <a:stretch/>
        </p:blipFill>
        <p:spPr>
          <a:xfrm>
            <a:off x="577776" y="3618378"/>
            <a:ext cx="4236272" cy="2610972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 cap="flat" cmpd="sng" algn="ctr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  <a:prstDash val="solid"/>
            <a:miter lim="800000"/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7307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C3695-13B2-E4C8-2BD4-9CD5A1CC71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John Florio</a:t>
            </a:r>
            <a:br>
              <a:rPr lang="en-AU" dirty="0"/>
            </a:br>
            <a:r>
              <a:rPr lang="en-AU" dirty="0"/>
              <a:t>(1552-1625)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927CD-CF50-AEFD-EE48-A5C18109BC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AU" dirty="0"/>
              <a:t>English linguist, lexicographer, and translator</a:t>
            </a:r>
          </a:p>
          <a:p>
            <a:br>
              <a:rPr lang="en-AU" dirty="0"/>
            </a:br>
            <a:r>
              <a:rPr lang="en-AU" dirty="0"/>
              <a:t>Contributed over 1,100 words to English, e.g.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Judicious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Transcription</a:t>
            </a:r>
          </a:p>
        </p:txBody>
      </p:sp>
      <p:pic>
        <p:nvPicPr>
          <p:cNvPr id="10" name="Picture Placeholder 9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C3673415-BB92-A578-8F30-B9905C5ACF0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634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E49F7-87AB-426D-0669-E542C4C6382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61776" y="2109640"/>
            <a:ext cx="3903544" cy="945046"/>
          </a:xfrm>
        </p:spPr>
        <p:txBody>
          <a:bodyPr/>
          <a:lstStyle/>
          <a:p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Queen Anna’s</a:t>
            </a:r>
            <a:b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000" dirty="0">
                <a:latin typeface="Poppins" panose="00000500000000000000" pitchFamily="2" charset="0"/>
                <a:cs typeface="Poppins" panose="00000500000000000000" pitchFamily="2" charset="0"/>
              </a:rPr>
              <a:t>New World of Words</a:t>
            </a:r>
            <a:endParaRPr lang="en-AU" sz="3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1047-0E2F-B58C-70FC-0F49508A1E8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6846" y="3236028"/>
            <a:ext cx="3713213" cy="2993322"/>
          </a:xfrm>
        </p:spPr>
        <p:txBody>
          <a:bodyPr/>
          <a:lstStyle/>
          <a:p>
            <a:r>
              <a:rPr lang="en-AU" dirty="0"/>
              <a:t>Florio’s second Italian-English Dictionary</a:t>
            </a:r>
            <a:br>
              <a:rPr lang="en-AU" dirty="0"/>
            </a:br>
            <a:br>
              <a:rPr lang="en-AU" dirty="0"/>
            </a:br>
            <a:r>
              <a:rPr lang="en-AU" dirty="0"/>
              <a:t>First published in 1611</a:t>
            </a:r>
            <a:br>
              <a:rPr lang="en-AU" dirty="0"/>
            </a:br>
            <a:endParaRPr lang="en-AU" dirty="0"/>
          </a:p>
          <a:p>
            <a:r>
              <a:rPr lang="en-AU" dirty="0"/>
              <a:t>Contains around 75,000 Renaissance Italian to Early Modern English definitions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Scans: </a:t>
            </a:r>
            <a:br>
              <a:rPr lang="en-AU" dirty="0"/>
            </a:br>
            <a:r>
              <a:rPr lang="en-AU" dirty="0">
                <a:hlinkClick r:id="rId3"/>
              </a:rPr>
              <a:t>https://www.pbm.com/~lindahl/florio/</a:t>
            </a:r>
            <a:endParaRPr lang="en-AU" dirty="0"/>
          </a:p>
          <a:p>
            <a:endParaRPr lang="en-AU" dirty="0"/>
          </a:p>
          <a:p>
            <a:r>
              <a:rPr lang="en-AU" dirty="0"/>
              <a:t>Transcription: </a:t>
            </a:r>
            <a:r>
              <a:rPr lang="en-AU" dirty="0">
                <a:hlinkClick r:id="rId4"/>
              </a:rPr>
              <a:t>https://www.gutenberg.org/ebooks/56200</a:t>
            </a:r>
            <a:br>
              <a:rPr lang="en-AU" dirty="0"/>
            </a:br>
            <a:endParaRPr lang="en-AU" dirty="0"/>
          </a:p>
        </p:txBody>
      </p:sp>
      <p:pic>
        <p:nvPicPr>
          <p:cNvPr id="8" name="Picture Placeholder 7" descr="A black and white picture of a book&#10;&#10;AI-generated content may be incorrect.">
            <a:extLst>
              <a:ext uri="{FF2B5EF4-FFF2-40B4-BE49-F238E27FC236}">
                <a16:creationId xmlns:a16="http://schemas.microsoft.com/office/drawing/2014/main" id="{41BDC57C-29A2-FB6B-6269-D79269D4616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497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>
            <a:extLst>
              <a:ext uri="{FF2B5EF4-FFF2-40B4-BE49-F238E27FC236}">
                <a16:creationId xmlns:a16="http://schemas.microsoft.com/office/drawing/2014/main" id="{2DA213D7-C575-F816-1879-1FD10A9FD949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CFC2A7-7ECE-4F73-04D4-2F081128487B}"/>
              </a:ext>
            </a:extLst>
          </p:cNvPr>
          <p:cNvSpPr/>
          <p:nvPr/>
        </p:nvSpPr>
        <p:spPr>
          <a:xfrm>
            <a:off x="4057650" y="3473997"/>
            <a:ext cx="409575" cy="260350"/>
          </a:xfrm>
          <a:prstGeom prst="roundRect">
            <a:avLst/>
          </a:prstGeom>
          <a:solidFill>
            <a:srgbClr val="502AD4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7A45DF-A775-7FA1-08D6-01E04E21EDA4}"/>
              </a:ext>
            </a:extLst>
          </p:cNvPr>
          <p:cNvSpPr/>
          <p:nvPr/>
        </p:nvSpPr>
        <p:spPr>
          <a:xfrm>
            <a:off x="3743325" y="3889922"/>
            <a:ext cx="752475" cy="260350"/>
          </a:xfrm>
          <a:prstGeom prst="roundRect">
            <a:avLst/>
          </a:prstGeom>
          <a:solidFill>
            <a:srgbClr val="502AD4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9B6875-A508-52AD-5C0E-CD479C99290D}"/>
              </a:ext>
            </a:extLst>
          </p:cNvPr>
          <p:cNvSpPr/>
          <p:nvPr/>
        </p:nvSpPr>
        <p:spPr>
          <a:xfrm>
            <a:off x="1924051" y="4985297"/>
            <a:ext cx="342900" cy="243928"/>
          </a:xfrm>
          <a:prstGeom prst="roundRect">
            <a:avLst/>
          </a:prstGeom>
          <a:solidFill>
            <a:srgbClr val="502AD4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7A665E-F850-5174-C968-CC7EAAF7F035}"/>
              </a:ext>
            </a:extLst>
          </p:cNvPr>
          <p:cNvSpPr/>
          <p:nvPr/>
        </p:nvSpPr>
        <p:spPr>
          <a:xfrm>
            <a:off x="3033713" y="2623097"/>
            <a:ext cx="333375" cy="260350"/>
          </a:xfrm>
          <a:prstGeom prst="roundRect">
            <a:avLst/>
          </a:prstGeom>
          <a:solidFill>
            <a:srgbClr val="502AD4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DF4345-756A-06DF-9767-DDB4B02D5D83}"/>
              </a:ext>
            </a:extLst>
          </p:cNvPr>
          <p:cNvSpPr/>
          <p:nvPr/>
        </p:nvSpPr>
        <p:spPr>
          <a:xfrm>
            <a:off x="8624889" y="2781847"/>
            <a:ext cx="481011" cy="260350"/>
          </a:xfrm>
          <a:prstGeom prst="roundRect">
            <a:avLst/>
          </a:prstGeom>
          <a:solidFill>
            <a:srgbClr val="502AD4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9192D1-A545-3D17-5552-5627032BDA23}"/>
              </a:ext>
            </a:extLst>
          </p:cNvPr>
          <p:cNvSpPr/>
          <p:nvPr/>
        </p:nvSpPr>
        <p:spPr>
          <a:xfrm>
            <a:off x="9324975" y="4959350"/>
            <a:ext cx="476250" cy="260350"/>
          </a:xfrm>
          <a:prstGeom prst="roundRect">
            <a:avLst/>
          </a:prstGeom>
          <a:solidFill>
            <a:srgbClr val="502AD4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894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 Placeholder 185">
            <a:extLst>
              <a:ext uri="{FF2B5EF4-FFF2-40B4-BE49-F238E27FC236}">
                <a16:creationId xmlns:a16="http://schemas.microsoft.com/office/drawing/2014/main" id="{8EE24437-14A1-529C-E030-B7BCE23717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Quirks</a:t>
            </a:r>
          </a:p>
        </p:txBody>
      </p:sp>
      <p:sp>
        <p:nvSpPr>
          <p:cNvPr id="187" name="Text Placeholder 186">
            <a:extLst>
              <a:ext uri="{FF2B5EF4-FFF2-40B4-BE49-F238E27FC236}">
                <a16:creationId xmlns:a16="http://schemas.microsoft.com/office/drawing/2014/main" id="{E3AFD587-57EE-DD7B-47BE-3D861B476A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88" name="Text Placeholder 187">
            <a:extLst>
              <a:ext uri="{FF2B5EF4-FFF2-40B4-BE49-F238E27FC236}">
                <a16:creationId xmlns:a16="http://schemas.microsoft.com/office/drawing/2014/main" id="{A53ED4FE-822E-808C-6231-2A61C04C88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idem</a:t>
            </a:r>
          </a:p>
        </p:txBody>
      </p:sp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5DE34231-566E-F73F-FB3E-47C994A49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0767" y="3573724"/>
            <a:ext cx="5084309" cy="800212"/>
          </a:xfrm>
        </p:spPr>
        <p:txBody>
          <a:bodyPr/>
          <a:lstStyle/>
          <a:p>
            <a:r>
              <a:rPr lang="en-AU" sz="2200" i="1" dirty="0"/>
              <a:t>the same</a:t>
            </a:r>
            <a:br>
              <a:rPr lang="en-AU" sz="2200" i="1" dirty="0"/>
            </a:br>
            <a:r>
              <a:rPr lang="en-AU" sz="2200" dirty="0"/>
              <a:t>(from Latin/Middle English)</a:t>
            </a:r>
          </a:p>
        </p:txBody>
      </p:sp>
      <p:sp>
        <p:nvSpPr>
          <p:cNvPr id="190" name="Text Placeholder 189">
            <a:extLst>
              <a:ext uri="{FF2B5EF4-FFF2-40B4-BE49-F238E27FC236}">
                <a16:creationId xmlns:a16="http://schemas.microsoft.com/office/drawing/2014/main" id="{BA1C73C3-9C02-453D-E7CD-C4E7398AA0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Multiple spellings</a:t>
            </a:r>
          </a:p>
        </p:txBody>
      </p:sp>
      <p:sp>
        <p:nvSpPr>
          <p:cNvPr id="191" name="Text Placeholder 190">
            <a:extLst>
              <a:ext uri="{FF2B5EF4-FFF2-40B4-BE49-F238E27FC236}">
                <a16:creationId xmlns:a16="http://schemas.microsoft.com/office/drawing/2014/main" id="{47FFA69E-1FDA-5DC8-9201-EBB2CC9440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92" name="Text Placeholder 191">
            <a:extLst>
              <a:ext uri="{FF2B5EF4-FFF2-40B4-BE49-F238E27FC236}">
                <a16:creationId xmlns:a16="http://schemas.microsoft.com/office/drawing/2014/main" id="{EED637E0-305F-C5CB-9EA9-EF418C6A2C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93" name="Text Placeholder 192">
            <a:extLst>
              <a:ext uri="{FF2B5EF4-FFF2-40B4-BE49-F238E27FC236}">
                <a16:creationId xmlns:a16="http://schemas.microsoft.com/office/drawing/2014/main" id="{EDBB1D57-CAAD-BE3C-B0BE-9C42445749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DCD18-31BF-30CD-6E4E-B11043AB9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5" y="4584589"/>
            <a:ext cx="4010585" cy="800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B0D48-DF01-CCC5-C7E1-1BC98195C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901" y="4584589"/>
            <a:ext cx="4764346" cy="7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4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74F6279-C838-AD0F-FFCD-3ADCAB0E6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Quirks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5C45152-641F-E93E-0120-4084505BB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Conjugates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E3141F-666A-D18F-1233-FE2712A0A7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Shared lexeme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4F88472-7610-F91F-EACC-53C6402370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0767" y="3573724"/>
            <a:ext cx="5084309" cy="469900"/>
          </a:xfrm>
        </p:spPr>
        <p:txBody>
          <a:bodyPr/>
          <a:lstStyle/>
          <a:p>
            <a:r>
              <a:rPr lang="en-AU" sz="2200" dirty="0"/>
              <a:t>First lemma spelled in full, </a:t>
            </a:r>
            <a:br>
              <a:rPr lang="en-AU" sz="2200" dirty="0"/>
            </a:br>
            <a:r>
              <a:rPr lang="en-AU" sz="2200" dirty="0"/>
              <a:t>then only the stems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F97C31D-244C-AE83-1669-2CA3EF2FDB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No shared lexeme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EAF6D1F-0C22-977E-8725-D974F9956A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6924" y="3573724"/>
            <a:ext cx="5084308" cy="469900"/>
          </a:xfrm>
        </p:spPr>
        <p:txBody>
          <a:bodyPr/>
          <a:lstStyle/>
          <a:p>
            <a:r>
              <a:rPr lang="en-AU" sz="2200" dirty="0"/>
              <a:t>Each lemma spelled in full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E9CDD56-612A-3CFA-5EB2-9E3DEBD96E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C0D886D-05E5-B675-0FDF-7F66A89CEE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1B52E-BB9B-6C67-483C-4910FAA9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90" y="4475424"/>
            <a:ext cx="4379136" cy="703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D2ED5-A002-2F6B-B378-6134BA6E2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45" y="4475424"/>
            <a:ext cx="4082955" cy="9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3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>
            <a:extLst>
              <a:ext uri="{FF2B5EF4-FFF2-40B4-BE49-F238E27FC236}">
                <a16:creationId xmlns:a16="http://schemas.microsoft.com/office/drawing/2014/main" id="{3CD83E7B-CC5E-4F09-B601-BCBFD8A165A5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365635" y="845289"/>
            <a:ext cx="9449499" cy="5300515"/>
          </a:xfrm>
          <a:prstGeom prst="roundRect">
            <a:avLst>
              <a:gd name="adj" fmla="val 1463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5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EEC74-0B3F-DE19-018E-FF19AA0AC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>
            <a:extLst>
              <a:ext uri="{FF2B5EF4-FFF2-40B4-BE49-F238E27FC236}">
                <a16:creationId xmlns:a16="http://schemas.microsoft.com/office/drawing/2014/main" id="{9AD888D2-52F4-DF72-221F-0C5A5A56CEBF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365635" y="845289"/>
            <a:ext cx="9449499" cy="5300515"/>
          </a:xfrm>
          <a:prstGeom prst="roundRect">
            <a:avLst>
              <a:gd name="adj" fmla="val 1463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625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9873</TotalTime>
  <Words>290</Words>
  <Application>Microsoft Office PowerPoint</Application>
  <PresentationFormat>Widescreen</PresentationFormat>
  <Paragraphs>52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Wayne Sebbens</dc:creator>
  <cp:lastModifiedBy>Wayne Sebbens</cp:lastModifiedBy>
  <cp:revision>3</cp:revision>
  <dcterms:created xsi:type="dcterms:W3CDTF">2025-10-25T11:19:25Z</dcterms:created>
  <dcterms:modified xsi:type="dcterms:W3CDTF">2025-11-04T23:19:39Z</dcterms:modified>
</cp:coreProperties>
</file>